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71" r:id="rId4"/>
    <p:sldId id="275" r:id="rId5"/>
    <p:sldId id="286" r:id="rId6"/>
    <p:sldId id="274" r:id="rId7"/>
    <p:sldId id="276" r:id="rId8"/>
    <p:sldId id="288" r:id="rId9"/>
    <p:sldId id="287" r:id="rId10"/>
    <p:sldId id="307" r:id="rId11"/>
    <p:sldId id="280" r:id="rId12"/>
    <p:sldId id="304" r:id="rId13"/>
    <p:sldId id="303" r:id="rId14"/>
    <p:sldId id="300" r:id="rId15"/>
    <p:sldId id="306" r:id="rId16"/>
    <p:sldId id="301" r:id="rId17"/>
    <p:sldId id="302" r:id="rId18"/>
    <p:sldId id="305" r:id="rId19"/>
    <p:sldId id="299" r:id="rId20"/>
    <p:sldId id="298" r:id="rId21"/>
    <p:sldId id="272" r:id="rId22"/>
    <p:sldId id="278" r:id="rId23"/>
    <p:sldId id="279" r:id="rId24"/>
    <p:sldId id="282" r:id="rId25"/>
    <p:sldId id="277" r:id="rId26"/>
    <p:sldId id="281" r:id="rId27"/>
    <p:sldId id="292" r:id="rId28"/>
    <p:sldId id="294" r:id="rId29"/>
    <p:sldId id="284" r:id="rId30"/>
    <p:sldId id="289" r:id="rId31"/>
    <p:sldId id="291" r:id="rId32"/>
    <p:sldId id="285" r:id="rId33"/>
    <p:sldId id="295" r:id="rId34"/>
    <p:sldId id="297" r:id="rId35"/>
    <p:sldId id="273" r:id="rId36"/>
    <p:sldId id="269" r:id="rId3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2" autoAdjust="0"/>
    <p:restoredTop sz="74629" autoAdjust="0"/>
  </p:normalViewPr>
  <p:slideViewPr>
    <p:cSldViewPr snapToGrid="0" showGuides="1">
      <p:cViewPr varScale="1">
        <p:scale>
          <a:sx n="57" d="100"/>
          <a:sy n="57" d="100"/>
        </p:scale>
        <p:origin x="62" y="1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1EAD3-3B9B-4699-94CF-25CF9DF970E0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9FCE-15DF-4A2E-AA63-E0FDA3CBE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6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Inquire which tense we</a:t>
            </a:r>
            <a:r>
              <a:rPr lang="en-US" altLang="ko-KR" baseline="0" dirty="0"/>
              <a:t> are learning</a:t>
            </a:r>
          </a:p>
          <a:p>
            <a:r>
              <a:rPr lang="en-US" altLang="ko-KR" baseline="0" dirty="0"/>
              <a:t>Ask how to make</a:t>
            </a:r>
          </a:p>
          <a:p>
            <a:r>
              <a:rPr lang="en-US" altLang="ko-KR" baseline="0" dirty="0"/>
              <a:t>Do </a:t>
            </a:r>
            <a:r>
              <a:rPr lang="en-US" altLang="ko-KR" baseline="0" dirty="0" err="1"/>
              <a:t>seevral</a:t>
            </a:r>
            <a:r>
              <a:rPr lang="en-US" altLang="ko-KR" baseline="0" dirty="0"/>
              <a:t> easy examples then an irregular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9FCE-15DF-4A2E-AA63-E0FDA3CBE3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matching game : present and past tense irregulars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ADC3-1217-4B44-9CEE-9CD4BD8A81D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7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http://dinolingo.com/blog/2011/08/13/popular-korean-folktales-short-stories-for-kids-in-korea-with-video/#.WUhzqTeRXcs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9FCE-15DF-4A2E-AA63-E0FDA3CBE3D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5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have them choose a question – feel free to change the stories to ones that your students </a:t>
            </a:r>
            <a:r>
              <a:rPr lang="en-US" altLang="ko-KR"/>
              <a:t>are familiar with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9FCE-15DF-4A2E-AA63-E0FDA3CBE3D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10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7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3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0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6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5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2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D0C24-D06F-44C7-863D-DF860654E647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0C560-476F-460B-85D3-B01013D2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3" Type="http://schemas.openxmlformats.org/officeDocument/2006/relationships/image" Target="../media/image18.png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notesSlide" Target="../notesSlides/notesSlide4.xml"/><Relationship Id="rId16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29.xml"/><Relationship Id="rId5" Type="http://schemas.openxmlformats.org/officeDocument/2006/relationships/slide" Target="slide23.xml"/><Relationship Id="rId15" Type="http://schemas.openxmlformats.org/officeDocument/2006/relationships/slide" Target="slide33.xml"/><Relationship Id="rId10" Type="http://schemas.openxmlformats.org/officeDocument/2006/relationships/slide" Target="slide28.xml"/><Relationship Id="rId4" Type="http://schemas.microsoft.com/office/2007/relationships/hdphoto" Target="../media/hdphoto1.wdp"/><Relationship Id="rId9" Type="http://schemas.openxmlformats.org/officeDocument/2006/relationships/slide" Target="slide27.xml"/><Relationship Id="rId14" Type="http://schemas.openxmlformats.org/officeDocument/2006/relationships/slide" Target="slide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Past tense / fairy tales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1-5.3</a:t>
            </a:r>
          </a:p>
        </p:txBody>
      </p:sp>
    </p:spTree>
    <p:extLst>
      <p:ext uri="{BB962C8B-B14F-4D97-AF65-F5344CB8AC3E}">
        <p14:creationId xmlns:p14="http://schemas.microsoft.com/office/powerpoint/2010/main" val="128224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happened in the story of “The Farmer and the Gold Duck”?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Let’s correct!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5710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time, there </a:t>
            </a:r>
            <a:r>
              <a:rPr lang="en-US" altLang="ko-KR" dirty="0">
                <a:solidFill>
                  <a:schemeClr val="accent6"/>
                </a:solidFill>
              </a:rPr>
              <a:t>is</a:t>
            </a:r>
            <a:r>
              <a:rPr lang="en-US" altLang="ko-KR" dirty="0"/>
              <a:t> a farmer.</a:t>
            </a:r>
            <a:endParaRPr lang="ko-KR" altLang="en-US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24513"/>
          <a:stretch/>
        </p:blipFill>
        <p:spPr bwMode="auto">
          <a:xfrm>
            <a:off x="665114" y="2296391"/>
            <a:ext cx="7489414" cy="35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6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 </a:t>
            </a:r>
            <a:r>
              <a:rPr lang="en-US" altLang="ko-KR" dirty="0">
                <a:solidFill>
                  <a:schemeClr val="accent6"/>
                </a:solidFill>
              </a:rPr>
              <a:t>save</a:t>
            </a:r>
            <a:r>
              <a:rPr lang="en-US" altLang="ko-KR" dirty="0"/>
              <a:t> money and </a:t>
            </a:r>
            <a:r>
              <a:rPr lang="en-US" altLang="ko-KR" dirty="0">
                <a:solidFill>
                  <a:schemeClr val="accent6"/>
                </a:solidFill>
              </a:rPr>
              <a:t>buy</a:t>
            </a:r>
            <a:r>
              <a:rPr lang="en-US" altLang="ko-KR" dirty="0"/>
              <a:t> a duck.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1" b="23512"/>
          <a:stretch/>
        </p:blipFill>
        <p:spPr bwMode="auto">
          <a:xfrm>
            <a:off x="561591" y="2192482"/>
            <a:ext cx="7747591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23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duck </a:t>
            </a:r>
            <a:r>
              <a:rPr lang="en-US" altLang="ko-KR" dirty="0">
                <a:solidFill>
                  <a:schemeClr val="accent6"/>
                </a:solidFill>
              </a:rPr>
              <a:t>make</a:t>
            </a:r>
            <a:r>
              <a:rPr lang="en-US" altLang="ko-KR" dirty="0"/>
              <a:t> gold eggs.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9" b="14950"/>
          <a:stretch/>
        </p:blipFill>
        <p:spPr bwMode="auto">
          <a:xfrm>
            <a:off x="1189075" y="2109354"/>
            <a:ext cx="6765850" cy="379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27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man </a:t>
            </a:r>
            <a:r>
              <a:rPr lang="en-US" altLang="ko-KR" dirty="0">
                <a:solidFill>
                  <a:schemeClr val="accent6"/>
                </a:solidFill>
              </a:rPr>
              <a:t>think</a:t>
            </a:r>
            <a:r>
              <a:rPr lang="en-US" altLang="ko-KR" dirty="0"/>
              <a:t> “I can be rich!”</a:t>
            </a:r>
            <a:endParaRPr lang="ko-KR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7" b="25195"/>
          <a:stretch/>
        </p:blipFill>
        <p:spPr bwMode="auto">
          <a:xfrm>
            <a:off x="627674" y="2327563"/>
            <a:ext cx="7888652" cy="37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63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They </a:t>
            </a:r>
            <a:r>
              <a:rPr lang="en-US" altLang="ko-KR" dirty="0">
                <a:solidFill>
                  <a:schemeClr val="accent6"/>
                </a:solidFill>
              </a:rPr>
              <a:t>use </a:t>
            </a:r>
            <a:r>
              <a:rPr lang="en-US" altLang="ko-KR" dirty="0"/>
              <a:t>many gold eggs.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1" b="25941"/>
          <a:stretch/>
        </p:blipFill>
        <p:spPr bwMode="auto">
          <a:xfrm>
            <a:off x="626878" y="2150918"/>
            <a:ext cx="7890244" cy="37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66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 wife </a:t>
            </a:r>
            <a:r>
              <a:rPr lang="en-US" altLang="ko-KR" dirty="0">
                <a:solidFill>
                  <a:schemeClr val="accent6"/>
                </a:solidFill>
              </a:rPr>
              <a:t>say </a:t>
            </a:r>
            <a:r>
              <a:rPr lang="en-US" altLang="ko-KR" dirty="0"/>
              <a:t>“The duck is gold! We should kill him.”</a:t>
            </a:r>
            <a:endParaRPr lang="ko-KR" alt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15233" b="15771"/>
          <a:stretch/>
        </p:blipFill>
        <p:spPr bwMode="auto">
          <a:xfrm>
            <a:off x="3934047" y="2626242"/>
            <a:ext cx="4814774" cy="303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4" b="24971"/>
          <a:stretch/>
        </p:blipFill>
        <p:spPr bwMode="auto">
          <a:xfrm>
            <a:off x="302695" y="2011729"/>
            <a:ext cx="8310009" cy="400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76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They </a:t>
            </a:r>
            <a:r>
              <a:rPr lang="en-US" altLang="ko-KR" dirty="0">
                <a:solidFill>
                  <a:schemeClr val="accent6"/>
                </a:solidFill>
              </a:rPr>
              <a:t>kill</a:t>
            </a:r>
            <a:r>
              <a:rPr lang="en-US" altLang="ko-KR" dirty="0"/>
              <a:t> the duck. He </a:t>
            </a:r>
            <a:r>
              <a:rPr lang="en-US" altLang="ko-KR" dirty="0">
                <a:solidFill>
                  <a:schemeClr val="accent6"/>
                </a:solidFill>
              </a:rPr>
              <a:t>is</a:t>
            </a:r>
            <a:r>
              <a:rPr lang="en-US" altLang="ko-KR" dirty="0"/>
              <a:t> not gold. </a:t>
            </a:r>
            <a:endParaRPr lang="ko-KR" altLang="en-US" dirty="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t="15491" b="22857"/>
          <a:stretch/>
        </p:blipFill>
        <p:spPr bwMode="auto">
          <a:xfrm>
            <a:off x="946056" y="2198280"/>
            <a:ext cx="7051488" cy="384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9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They </a:t>
            </a:r>
            <a:r>
              <a:rPr lang="en-US" altLang="ko-KR" dirty="0">
                <a:solidFill>
                  <a:schemeClr val="accent6"/>
                </a:solidFill>
              </a:rPr>
              <a:t>lose</a:t>
            </a:r>
            <a:r>
              <a:rPr lang="en-US" altLang="ko-KR" dirty="0"/>
              <a:t> the gold eggs.</a:t>
            </a:r>
            <a:br>
              <a:rPr lang="en-US" altLang="ko-KR" dirty="0"/>
            </a:br>
            <a:r>
              <a:rPr lang="en-US" altLang="ko-KR" dirty="0"/>
              <a:t>There</a:t>
            </a:r>
            <a:r>
              <a:rPr lang="en-US" altLang="ko-KR" dirty="0">
                <a:solidFill>
                  <a:schemeClr val="accent6"/>
                </a:solidFill>
              </a:rPr>
              <a:t> are </a:t>
            </a:r>
            <a:r>
              <a:rPr lang="en-US" altLang="ko-KR" dirty="0"/>
              <a:t>no more eggs.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25477"/>
          <a:stretch/>
        </p:blipFill>
        <p:spPr bwMode="auto">
          <a:xfrm>
            <a:off x="1099744" y="2483428"/>
            <a:ext cx="7141536" cy="338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16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farmer and his wife </a:t>
            </a:r>
            <a:r>
              <a:rPr lang="en-US" altLang="ko-KR" dirty="0">
                <a:solidFill>
                  <a:schemeClr val="accent6"/>
                </a:solidFill>
              </a:rPr>
              <a:t>are</a:t>
            </a:r>
            <a:r>
              <a:rPr lang="en-US" altLang="ko-KR" dirty="0"/>
              <a:t> sad.</a:t>
            </a:r>
            <a:endParaRPr lang="ko-KR" altLang="en-US" dirty="0"/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4603" b="26050"/>
          <a:stretch/>
        </p:blipFill>
        <p:spPr bwMode="auto">
          <a:xfrm>
            <a:off x="682840" y="2071406"/>
            <a:ext cx="7778320" cy="413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73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Past tense intro (time line)(5)</a:t>
            </a:r>
          </a:p>
          <a:p>
            <a:r>
              <a:rPr lang="en-US" dirty="0"/>
              <a:t>What happened? GIF warm/ Worksheet sentences(5-10) (15) – irregular matching (with wrong answers)</a:t>
            </a:r>
          </a:p>
          <a:p>
            <a:r>
              <a:rPr lang="en-US" dirty="0"/>
              <a:t>Time pick game (what did you do)(10) (25) – contrast past present future</a:t>
            </a:r>
          </a:p>
          <a:p>
            <a:r>
              <a:rPr lang="en-US" dirty="0"/>
              <a:t>Fairy tale quiz (15) (40)</a:t>
            </a:r>
          </a:p>
          <a:p>
            <a:r>
              <a:rPr lang="en-US" dirty="0"/>
              <a:t>Candy time (5) (45)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Fairy tales </a:t>
            </a:r>
          </a:p>
        </p:txBody>
      </p:sp>
    </p:spTree>
    <p:extLst>
      <p:ext uri="{BB962C8B-B14F-4D97-AF65-F5344CB8AC3E}">
        <p14:creationId xmlns:p14="http://schemas.microsoft.com/office/powerpoint/2010/main" val="12018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Moral</a:t>
            </a:r>
            <a:r>
              <a:rPr lang="en-US" altLang="ko-KR" dirty="0"/>
              <a:t> : a story lesson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0215" y="3317696"/>
            <a:ext cx="624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Be thankful. Don’t be greedy.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85472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Fairy tale quiz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Team game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33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Image result for sc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66200" y="1949697"/>
            <a:ext cx="7656205" cy="321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sc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81615" y="1985441"/>
            <a:ext cx="7656205" cy="31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sc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70580" y="2004775"/>
            <a:ext cx="7656205" cy="316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crol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666835" y="1943284"/>
            <a:ext cx="7656205" cy="328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순서도: 대체 처리 3">
            <a:hlinkClick r:id="rId5" action="ppaction://hlinksldjump"/>
          </p:cNvPr>
          <p:cNvSpPr/>
          <p:nvPr/>
        </p:nvSpPr>
        <p:spPr>
          <a:xfrm>
            <a:off x="412029" y="4595319"/>
            <a:ext cx="1548245" cy="987136"/>
          </a:xfrm>
          <a:prstGeom prst="flowChartAlternateProcess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5"/>
                </a:solidFill>
              </a:rPr>
              <a:t>C</a:t>
            </a:r>
            <a:endParaRPr lang="ko-KR" altLang="en-US" sz="3600" dirty="0">
              <a:solidFill>
                <a:schemeClr val="accent5"/>
              </a:solidFill>
            </a:endParaRPr>
          </a:p>
        </p:txBody>
      </p:sp>
      <p:sp>
        <p:nvSpPr>
          <p:cNvPr id="5" name="순서도: 대체 처리 4">
            <a:hlinkClick r:id="rId6" action="ppaction://hlinksldjump"/>
          </p:cNvPr>
          <p:cNvSpPr/>
          <p:nvPr/>
        </p:nvSpPr>
        <p:spPr>
          <a:xfrm>
            <a:off x="412030" y="2007933"/>
            <a:ext cx="1548245" cy="987136"/>
          </a:xfrm>
          <a:prstGeom prst="flowChartAlternateProcess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5"/>
                </a:solidFill>
              </a:rPr>
              <a:t>A</a:t>
            </a:r>
            <a:endParaRPr lang="ko-KR" altLang="en-US" sz="3600" dirty="0">
              <a:solidFill>
                <a:schemeClr val="accent5"/>
              </a:solidFill>
            </a:endParaRPr>
          </a:p>
        </p:txBody>
      </p:sp>
      <p:sp>
        <p:nvSpPr>
          <p:cNvPr id="7" name="순서도: 대체 처리 6">
            <a:hlinkClick r:id="rId7" action="ppaction://hlinksldjump"/>
          </p:cNvPr>
          <p:cNvSpPr/>
          <p:nvPr/>
        </p:nvSpPr>
        <p:spPr>
          <a:xfrm>
            <a:off x="416314" y="3232189"/>
            <a:ext cx="1548245" cy="987136"/>
          </a:xfrm>
          <a:prstGeom prst="flowChartAlternateProcess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5"/>
                </a:solidFill>
              </a:rPr>
              <a:t>B</a:t>
            </a:r>
            <a:endParaRPr lang="ko-KR" altLang="en-US" sz="36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113" y="794950"/>
            <a:ext cx="1840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accent5"/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Heungbu</a:t>
            </a:r>
            <a:r>
              <a:rPr lang="en-US" altLang="ko-KR" sz="2800" b="1" dirty="0">
                <a:solidFill>
                  <a:schemeClr val="accent5"/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 </a:t>
            </a:r>
          </a:p>
          <a:p>
            <a:r>
              <a:rPr lang="en-US" altLang="ko-KR" sz="2800" b="1" dirty="0">
                <a:solidFill>
                  <a:schemeClr val="accent5"/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and </a:t>
            </a:r>
            <a:r>
              <a:rPr lang="en-US" altLang="ko-KR" sz="2800" b="1" dirty="0" err="1">
                <a:solidFill>
                  <a:schemeClr val="accent5"/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Nolbu</a:t>
            </a:r>
            <a:endParaRPr lang="ko-KR" altLang="en-US" sz="2800" b="1" dirty="0">
              <a:solidFill>
                <a:schemeClr val="accent5"/>
              </a:solidFill>
              <a:latin typeface="MD이솝체" panose="02020603020101020101" pitchFamily="18" charset="-127"/>
              <a:ea typeface="MD이솝체" panose="02020603020101020101" pitchFamily="18" charset="-127"/>
            </a:endParaRPr>
          </a:p>
        </p:txBody>
      </p:sp>
      <p:sp>
        <p:nvSpPr>
          <p:cNvPr id="9" name="순서도: 대체 처리 8">
            <a:hlinkClick r:id="rId8" action="ppaction://hlinksldjump"/>
          </p:cNvPr>
          <p:cNvSpPr/>
          <p:nvPr/>
        </p:nvSpPr>
        <p:spPr>
          <a:xfrm>
            <a:off x="2687776" y="4619380"/>
            <a:ext cx="1548245" cy="987136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</a:rPr>
              <a:t>C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10" name="순서도: 대체 처리 9">
            <a:hlinkClick r:id="rId9" action="ppaction://hlinksldjump"/>
          </p:cNvPr>
          <p:cNvSpPr/>
          <p:nvPr/>
        </p:nvSpPr>
        <p:spPr>
          <a:xfrm>
            <a:off x="2687781" y="1749057"/>
            <a:ext cx="1548245" cy="987136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</a:rPr>
              <a:t>A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12" name="순서도: 대체 처리 11">
            <a:hlinkClick r:id="rId10" action="ppaction://hlinksldjump"/>
          </p:cNvPr>
          <p:cNvSpPr/>
          <p:nvPr/>
        </p:nvSpPr>
        <p:spPr>
          <a:xfrm>
            <a:off x="2687777" y="3194090"/>
            <a:ext cx="1548245" cy="987136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2"/>
                </a:solidFill>
              </a:rPr>
              <a:t>B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3679" y="961493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Cinderella</a:t>
            </a:r>
            <a:endParaRPr lang="ko-KR" altLang="en-US" sz="2800" b="1" dirty="0">
              <a:solidFill>
                <a:schemeClr val="accent2"/>
              </a:solidFill>
              <a:latin typeface="MD이솝체" panose="02020603020101020101" pitchFamily="18" charset="-127"/>
              <a:ea typeface="MD이솝체" panose="02020603020101020101" pitchFamily="18" charset="-127"/>
            </a:endParaRPr>
          </a:p>
        </p:txBody>
      </p:sp>
      <p:sp>
        <p:nvSpPr>
          <p:cNvPr id="14" name="순서도: 대체 처리 13">
            <a:hlinkClick r:id="rId11" action="ppaction://hlinksldjump"/>
          </p:cNvPr>
          <p:cNvSpPr/>
          <p:nvPr/>
        </p:nvSpPr>
        <p:spPr>
          <a:xfrm>
            <a:off x="5124835" y="1669862"/>
            <a:ext cx="1548245" cy="987136"/>
          </a:xfrm>
          <a:prstGeom prst="flowChartAlternateProcess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4">
                    <a:lumMod val="50000"/>
                  </a:schemeClr>
                </a:solidFill>
              </a:rPr>
              <a:t>A</a:t>
            </a:r>
            <a:endParaRPr lang="ko-KR" alt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순서도: 대체 처리 14">
            <a:hlinkClick r:id="rId12" action="ppaction://hlinksldjump"/>
          </p:cNvPr>
          <p:cNvSpPr/>
          <p:nvPr/>
        </p:nvSpPr>
        <p:spPr>
          <a:xfrm>
            <a:off x="5079654" y="3103877"/>
            <a:ext cx="1548245" cy="987136"/>
          </a:xfrm>
          <a:prstGeom prst="flowChartAlternateProcess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4">
                    <a:lumMod val="50000"/>
                  </a:schemeClr>
                </a:solidFill>
              </a:rPr>
              <a:t>B</a:t>
            </a:r>
            <a:endParaRPr lang="ko-KR" alt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순서도: 대체 처리 16">
            <a:hlinkClick r:id="rId13" action="ppaction://hlinksldjump"/>
          </p:cNvPr>
          <p:cNvSpPr/>
          <p:nvPr/>
        </p:nvSpPr>
        <p:spPr>
          <a:xfrm>
            <a:off x="5118368" y="4595319"/>
            <a:ext cx="1548245" cy="987136"/>
          </a:xfrm>
          <a:prstGeom prst="flowChartAlternateProcess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4">
                    <a:lumMod val="50000"/>
                  </a:schemeClr>
                </a:solidFill>
              </a:rPr>
              <a:t>C</a:t>
            </a:r>
            <a:endParaRPr lang="ko-KR" alt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91764" y="945845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4">
                    <a:lumMod val="50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Mulan</a:t>
            </a:r>
            <a:endParaRPr lang="ko-KR" altLang="en-US" sz="2800" b="1" dirty="0">
              <a:solidFill>
                <a:schemeClr val="accent4">
                  <a:lumMod val="50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</a:endParaRPr>
          </a:p>
        </p:txBody>
      </p:sp>
      <p:sp>
        <p:nvSpPr>
          <p:cNvPr id="19" name="순서도: 대체 처리 18">
            <a:hlinkClick r:id="rId14" action="ppaction://hlinksldjump"/>
          </p:cNvPr>
          <p:cNvSpPr/>
          <p:nvPr/>
        </p:nvSpPr>
        <p:spPr>
          <a:xfrm>
            <a:off x="7224559" y="5028927"/>
            <a:ext cx="1548245" cy="987136"/>
          </a:xfrm>
          <a:prstGeom prst="flowChartAlternateProcess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순서도: 대체 처리 19">
            <a:hlinkClick r:id="rId15" action="ppaction://hlinksldjump"/>
          </p:cNvPr>
          <p:cNvSpPr/>
          <p:nvPr/>
        </p:nvSpPr>
        <p:spPr>
          <a:xfrm>
            <a:off x="7212095" y="3851442"/>
            <a:ext cx="1548245" cy="987136"/>
          </a:xfrm>
          <a:prstGeom prst="flowChartAlternateProcess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순서도: 대체 처리 21">
            <a:hlinkClick r:id="rId16" action="ppaction://hlinksldjump"/>
          </p:cNvPr>
          <p:cNvSpPr/>
          <p:nvPr/>
        </p:nvSpPr>
        <p:spPr>
          <a:xfrm>
            <a:off x="7224559" y="2700522"/>
            <a:ext cx="1548245" cy="987136"/>
          </a:xfrm>
          <a:prstGeom prst="flowChartAlternateProcess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75928" y="841116"/>
            <a:ext cx="1445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</a:rPr>
              <a:t>Beauty and the Beast</a:t>
            </a:r>
            <a:endParaRPr lang="ko-KR" altLang="en-US" sz="2800" b="1" dirty="0">
              <a:solidFill>
                <a:schemeClr val="accent6">
                  <a:lumMod val="75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9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the story. (10)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ko-KR" dirty="0" err="1"/>
              <a:t>Nolbu</a:t>
            </a:r>
            <a:r>
              <a:rPr lang="en-US" altLang="ko-KR" dirty="0"/>
              <a:t> was </a:t>
            </a:r>
            <a:r>
              <a:rPr lang="en-US" altLang="ko-KR" dirty="0" err="1"/>
              <a:t>jelaous</a:t>
            </a:r>
            <a:r>
              <a:rPr lang="en-US" altLang="ko-KR" dirty="0"/>
              <a:t>. </a:t>
            </a:r>
            <a:r>
              <a:rPr lang="en-US" altLang="ko-KR" dirty="0" err="1"/>
              <a:t>Nolbu</a:t>
            </a:r>
            <a:r>
              <a:rPr lang="en-US" altLang="ko-KR" dirty="0"/>
              <a:t> hurt a bird. It gave him 3 seeds.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 err="1"/>
              <a:t>Heungbu</a:t>
            </a:r>
            <a:r>
              <a:rPr lang="en-US" altLang="ko-KR" dirty="0"/>
              <a:t> helped a bird. It gave him 3 seeds.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Once upon a time, there was a kind brother </a:t>
            </a:r>
            <a:r>
              <a:rPr lang="en-US" altLang="ko-KR" dirty="0" err="1"/>
              <a:t>Heungbu</a:t>
            </a:r>
            <a:r>
              <a:rPr lang="en-US" altLang="ko-KR" dirty="0"/>
              <a:t> and a mean brother </a:t>
            </a:r>
            <a:r>
              <a:rPr lang="en-US" altLang="ko-KR" dirty="0" err="1"/>
              <a:t>Nolbu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 err="1"/>
              <a:t>Heungbu’s</a:t>
            </a:r>
            <a:r>
              <a:rPr lang="en-US" altLang="ko-KR" dirty="0"/>
              <a:t> seeds grew. He got gold!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 err="1"/>
              <a:t>Nolbu’s</a:t>
            </a:r>
            <a:r>
              <a:rPr lang="en-US" altLang="ko-KR" dirty="0"/>
              <a:t> seeds grew. He grew a devil!</a:t>
            </a:r>
            <a:endParaRPr lang="ko-KR" altLang="en-US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9406" y="584618"/>
            <a:ext cx="2435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C-B-D-A-E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247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Correct! (+10 x 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Nolbu</a:t>
            </a:r>
            <a:r>
              <a:rPr lang="en-US" altLang="ko-KR" sz="4000" dirty="0"/>
              <a:t> were kind, </a:t>
            </a:r>
            <a:r>
              <a:rPr lang="en-US" altLang="ko-KR" sz="4000" dirty="0" err="1"/>
              <a:t>Heungbu</a:t>
            </a:r>
            <a:r>
              <a:rPr lang="en-US" altLang="ko-KR" sz="4000" dirty="0"/>
              <a:t> was mean.</a:t>
            </a:r>
          </a:p>
          <a:p>
            <a:endParaRPr lang="en-US" altLang="ko-KR" sz="4000" dirty="0"/>
          </a:p>
          <a:p>
            <a:r>
              <a:rPr lang="en-US" altLang="ko-KR" sz="4000" dirty="0" err="1"/>
              <a:t>Heungbu</a:t>
            </a:r>
            <a:r>
              <a:rPr lang="en-US" altLang="ko-KR" sz="4000" dirty="0"/>
              <a:t> got 16 seeds.</a:t>
            </a:r>
            <a:endParaRPr lang="ko-KR" altLang="en-US" sz="4000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38466" y="1349115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was mean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2805659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kind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2363" y="3128824"/>
            <a:ext cx="158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3 seeds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1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e day, Heungbu found a sparrow with a broken le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810"/>
            <a:ext cx="44958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ter the sparrow brought three gourd seeds to Heungb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5810"/>
            <a:ext cx="44958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 found a sparrow and broke its le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5755"/>
            <a:ext cx="44958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eeds grew and Nolbu cut them open. Suddenly the devil came out and started beating Nolbu. Nolbu learned a lesson that he shouldn’t be greedy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25754"/>
            <a:ext cx="44958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1688" y="3244334"/>
            <a:ext cx="5691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Write 4 sentences. +10 each sentence</a:t>
            </a:r>
            <a:endParaRPr lang="ko-KR" altLang="en-US" sz="2800" dirty="0"/>
          </a:p>
        </p:txBody>
      </p:sp>
      <p:sp>
        <p:nvSpPr>
          <p:cNvPr id="8" name="타원 7">
            <a:hlinkClick r:id="rId6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the story. +10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The prince found Cinderella.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Cinderella left her shoe.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Cinderella’s sisters were mean. 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Cinderella went to the party.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The fairy made Cinderella a dress.</a:t>
            </a:r>
            <a:endParaRPr lang="ko-KR" altLang="en-US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9406" y="584618"/>
            <a:ext cx="2435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C-E-D-B-A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381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Correct! (+10 x 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Cinderella lose her purse.</a:t>
            </a:r>
          </a:p>
          <a:p>
            <a:endParaRPr lang="en-US" altLang="ko-KR" sz="4000" dirty="0"/>
          </a:p>
          <a:p>
            <a:r>
              <a:rPr lang="en-US" altLang="ko-KR" sz="4000" dirty="0"/>
              <a:t>The prince were very ugly.</a:t>
            </a:r>
          </a:p>
          <a:p>
            <a:endParaRPr lang="en-US" altLang="ko-KR" sz="4000" dirty="0"/>
          </a:p>
          <a:p>
            <a:r>
              <a:rPr lang="en-US" altLang="ko-KR" sz="4000" dirty="0"/>
              <a:t>Her sisters liked her.</a:t>
            </a:r>
            <a:endParaRPr lang="ko-KR" altLang="en-US" sz="4000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17954" y="1349115"/>
            <a:ext cx="278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lost         shoe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7856" y="2788171"/>
            <a:ext cx="423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was            handsome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9450" y="4002374"/>
            <a:ext cx="332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hated/didn’t like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6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Image result for cinderella s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96" y="3875809"/>
            <a:ext cx="4203949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15721" r="11482" b="24873"/>
          <a:stretch/>
        </p:blipFill>
        <p:spPr bwMode="auto">
          <a:xfrm>
            <a:off x="110541" y="519545"/>
            <a:ext cx="4410258" cy="266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3" t="14302" r="10913" b="27433"/>
          <a:stretch/>
        </p:blipFill>
        <p:spPr bwMode="auto">
          <a:xfrm>
            <a:off x="4607066" y="519545"/>
            <a:ext cx="4484979" cy="263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0" t="15264" r="10523" b="25719"/>
          <a:stretch/>
        </p:blipFill>
        <p:spPr bwMode="auto">
          <a:xfrm>
            <a:off x="4607066" y="3870041"/>
            <a:ext cx="4416136" cy="263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1688" y="3244334"/>
            <a:ext cx="5691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Write 4 sentences. +10 each sentence</a:t>
            </a:r>
            <a:endParaRPr lang="ko-KR" altLang="en-US" sz="2800" dirty="0"/>
          </a:p>
        </p:txBody>
      </p:sp>
      <p:sp>
        <p:nvSpPr>
          <p:cNvPr id="8" name="타원 7">
            <a:hlinkClick r:id="rId6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62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the story. +10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Mulan was a Chinese girl.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The king called the army, but Mulan’s dad was sick.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Mulan saved the king.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Mulan wore boy’s clothes.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Mulan went home.</a:t>
            </a:r>
            <a:endParaRPr lang="ko-KR" altLang="en-US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9406" y="584618"/>
            <a:ext cx="2460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A-B-D-C-E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3815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왼쪽/오른쪽 화살표 3"/>
          <p:cNvSpPr/>
          <p:nvPr/>
        </p:nvSpPr>
        <p:spPr>
          <a:xfrm>
            <a:off x="155643" y="2548647"/>
            <a:ext cx="8725710" cy="4669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곱셈 기호 4"/>
          <p:cNvSpPr/>
          <p:nvPr/>
        </p:nvSpPr>
        <p:spPr>
          <a:xfrm>
            <a:off x="4032115" y="2200882"/>
            <a:ext cx="1079770" cy="1162455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톱니 모양의 오른쪽 화살표 5"/>
          <p:cNvSpPr/>
          <p:nvPr/>
        </p:nvSpPr>
        <p:spPr>
          <a:xfrm flipH="1">
            <a:off x="564203" y="3015574"/>
            <a:ext cx="2101175" cy="2344366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Past </a:t>
            </a:r>
          </a:p>
          <a:p>
            <a:pPr algn="ctr"/>
            <a:r>
              <a:rPr lang="ko-KR" altLang="en-US" sz="3200" dirty="0"/>
              <a:t>과거</a:t>
            </a:r>
          </a:p>
        </p:txBody>
      </p:sp>
      <p:sp>
        <p:nvSpPr>
          <p:cNvPr id="8" name="톱니 모양의 오른쪽 화살표 7"/>
          <p:cNvSpPr/>
          <p:nvPr/>
        </p:nvSpPr>
        <p:spPr>
          <a:xfrm>
            <a:off x="6776936" y="3167974"/>
            <a:ext cx="2101175" cy="2344366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Will </a:t>
            </a:r>
            <a:r>
              <a:rPr lang="ko-KR" altLang="en-US" sz="3200" dirty="0"/>
              <a:t>동사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564" y="5656077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Normal : </a:t>
            </a:r>
            <a:r>
              <a:rPr lang="en-US" altLang="ko-KR" sz="3600" dirty="0">
                <a:solidFill>
                  <a:schemeClr val="accent6"/>
                </a:solidFill>
              </a:rPr>
              <a:t>+</a:t>
            </a:r>
            <a:r>
              <a:rPr lang="en-US" altLang="ko-KR" sz="3600" dirty="0" err="1">
                <a:solidFill>
                  <a:schemeClr val="accent6"/>
                </a:solidFill>
              </a:rPr>
              <a:t>ed</a:t>
            </a:r>
            <a:endParaRPr lang="en-US" altLang="ko-KR" sz="3600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1890" y="159611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Now</a:t>
            </a:r>
          </a:p>
          <a:p>
            <a:r>
              <a:rPr lang="ko-KR" altLang="en-US" sz="2400" dirty="0"/>
              <a:t>현재</a:t>
            </a:r>
          </a:p>
        </p:txBody>
      </p:sp>
    </p:spTree>
    <p:extLst>
      <p:ext uri="{BB962C8B-B14F-4D97-AF65-F5344CB8AC3E}">
        <p14:creationId xmlns:p14="http://schemas.microsoft.com/office/powerpoint/2010/main" val="206526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Correct! (+10 x 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Mulan is Korean.</a:t>
            </a:r>
          </a:p>
          <a:p>
            <a:endParaRPr lang="en-US" altLang="ko-KR" sz="4000" dirty="0"/>
          </a:p>
          <a:p>
            <a:r>
              <a:rPr lang="en-US" altLang="ko-KR" sz="4000" dirty="0"/>
              <a:t>Mulan was a strong boy.</a:t>
            </a:r>
          </a:p>
          <a:p>
            <a:endParaRPr lang="en-US" altLang="ko-KR" sz="4000" dirty="0"/>
          </a:p>
          <a:p>
            <a:r>
              <a:rPr lang="en-US" altLang="ko-KR" sz="4000" dirty="0"/>
              <a:t>The king saved Mulan.</a:t>
            </a:r>
            <a:endParaRPr lang="ko-KR" altLang="en-US" sz="4000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93495" y="1349115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was Chinese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6715" y="271322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girl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420" y="4002374"/>
            <a:ext cx="4290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Mulan saved the king.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t="25249" r="10980" b="15840"/>
          <a:stretch/>
        </p:blipFill>
        <p:spPr bwMode="auto">
          <a:xfrm>
            <a:off x="259772" y="375588"/>
            <a:ext cx="4031674" cy="238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9116" r="11179" b="31972"/>
          <a:stretch/>
        </p:blipFill>
        <p:spPr bwMode="auto">
          <a:xfrm>
            <a:off x="4883726" y="375588"/>
            <a:ext cx="3999721" cy="238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8611" r="10606" b="32987"/>
          <a:stretch/>
        </p:blipFill>
        <p:spPr bwMode="auto">
          <a:xfrm>
            <a:off x="148749" y="3958936"/>
            <a:ext cx="4253719" cy="249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19721" r="10574" b="21114"/>
          <a:stretch/>
        </p:blipFill>
        <p:spPr bwMode="auto">
          <a:xfrm>
            <a:off x="4787415" y="3963326"/>
            <a:ext cx="4192341" cy="248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1688" y="3244334"/>
            <a:ext cx="550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Write 4 sentences. +1 each sentence</a:t>
            </a:r>
            <a:endParaRPr lang="ko-KR" altLang="en-US" sz="2800" dirty="0"/>
          </a:p>
        </p:txBody>
      </p:sp>
      <p:sp>
        <p:nvSpPr>
          <p:cNvPr id="9" name="타원 8">
            <a:hlinkClick r:id="rId6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95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the story. +10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Belle loved the monster.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Belle’s dad was in the monster’s house.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Belle cried. The monster lived!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Belle saved her father. Belle lived with the monster.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r>
              <a:rPr lang="en-US" altLang="ko-KR" dirty="0"/>
              <a:t>The people killed the monster.</a:t>
            </a:r>
          </a:p>
          <a:p>
            <a:pPr marL="514350" indent="-514350">
              <a:buFont typeface="+mj-lt"/>
              <a:buAutoNum type="alphaUcPeriod"/>
            </a:pPr>
            <a:endParaRPr lang="en-US" altLang="ko-KR" dirty="0"/>
          </a:p>
          <a:p>
            <a:pPr marL="514350" indent="-514350">
              <a:buFont typeface="+mj-lt"/>
              <a:buAutoNum type="alphaUcPeriod"/>
            </a:pPr>
            <a:endParaRPr lang="ko-KR" altLang="en-US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9406" y="584618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B-D-A-E-C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71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Correct! (+10 x 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Belle is stupid.</a:t>
            </a:r>
          </a:p>
          <a:p>
            <a:endParaRPr lang="en-US" altLang="ko-KR" sz="4000" dirty="0"/>
          </a:p>
          <a:p>
            <a:r>
              <a:rPr lang="en-US" altLang="ko-KR" sz="4000" dirty="0"/>
              <a:t>The monster loved a princess.</a:t>
            </a:r>
          </a:p>
          <a:p>
            <a:endParaRPr lang="en-US" altLang="ko-KR" sz="4000" dirty="0"/>
          </a:p>
          <a:p>
            <a:r>
              <a:rPr lang="en-US" altLang="ko-KR" sz="4000" dirty="0"/>
              <a:t>The clock and teapot help Belle.</a:t>
            </a:r>
            <a:endParaRPr lang="ko-KR" altLang="en-US" sz="4000" dirty="0"/>
          </a:p>
        </p:txBody>
      </p:sp>
      <p:sp>
        <p:nvSpPr>
          <p:cNvPr id="5" name="타원 4">
            <a:hlinkClick r:id="rId2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78702" y="1349115"/>
            <a:ext cx="2101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was smart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1804" y="2743200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Belle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6558" y="401736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helped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 rot="18979965">
            <a:off x="-198449" y="-92399"/>
            <a:ext cx="592282" cy="30581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15324" r="10452" b="27234"/>
          <a:stretch/>
        </p:blipFill>
        <p:spPr bwMode="auto">
          <a:xfrm>
            <a:off x="97692" y="457200"/>
            <a:ext cx="4308053" cy="249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15282" r="10686" b="26471"/>
          <a:stretch/>
        </p:blipFill>
        <p:spPr bwMode="auto">
          <a:xfrm>
            <a:off x="4737139" y="457200"/>
            <a:ext cx="4229100" cy="24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4323" r="10698" b="26759"/>
          <a:stretch/>
        </p:blipFill>
        <p:spPr bwMode="auto">
          <a:xfrm>
            <a:off x="4644737" y="3794183"/>
            <a:ext cx="4394239" cy="259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t="14363" r="10673" b="25101"/>
          <a:stretch/>
        </p:blipFill>
        <p:spPr bwMode="auto">
          <a:xfrm>
            <a:off x="87301" y="3794184"/>
            <a:ext cx="4230323" cy="259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1688" y="3244334"/>
            <a:ext cx="5691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Write 4 sentences. +10 each sentence</a:t>
            </a:r>
            <a:endParaRPr lang="ko-KR" altLang="en-US" sz="2800" dirty="0"/>
          </a:p>
        </p:txBody>
      </p:sp>
      <p:sp>
        <p:nvSpPr>
          <p:cNvPr id="9" name="타원 8">
            <a:hlinkClick r:id="rId6" action="ppaction://hlinksldjump"/>
          </p:cNvPr>
          <p:cNvSpPr/>
          <p:nvPr/>
        </p:nvSpPr>
        <p:spPr>
          <a:xfrm>
            <a:off x="8094688" y="5591331"/>
            <a:ext cx="749509" cy="929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49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콩쥐 팥쥐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29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44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dventure tim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4" y="2216537"/>
            <a:ext cx="4306186" cy="24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dventure tim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09" y="2216536"/>
            <a:ext cx="4330223" cy="24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440" y="1099066"/>
            <a:ext cx="3280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What did he do?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973149" y="1101978"/>
            <a:ext cx="3280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What did he do?</a:t>
            </a:r>
            <a:endParaRPr lang="ko-KR" altLang="en-US" sz="3600" dirty="0"/>
          </a:p>
        </p:txBody>
      </p:sp>
      <p:sp>
        <p:nvSpPr>
          <p:cNvPr id="10" name="아래쪽 화살표 9"/>
          <p:cNvSpPr/>
          <p:nvPr/>
        </p:nvSpPr>
        <p:spPr>
          <a:xfrm rot="2438886">
            <a:off x="6471887" y="1562612"/>
            <a:ext cx="283103" cy="11299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3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 adventure time singing marceline princess bubblegu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3" y="2504209"/>
            <a:ext cx="4283064" cy="240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 cartoon adventure time high five jake the dog finn the huma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91" y="2504209"/>
            <a:ext cx="4267873" cy="240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440" y="1099066"/>
            <a:ext cx="34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What did she do?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973149" y="1101978"/>
            <a:ext cx="3639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What did they do?</a:t>
            </a:r>
            <a:endParaRPr lang="ko-KR" altLang="en-US" sz="3600" dirty="0"/>
          </a:p>
        </p:txBody>
      </p:sp>
      <p:sp>
        <p:nvSpPr>
          <p:cNvPr id="6" name="아래쪽 화살표 5"/>
          <p:cNvSpPr/>
          <p:nvPr/>
        </p:nvSpPr>
        <p:spPr>
          <a:xfrm rot="20336427">
            <a:off x="2721890" y="2153042"/>
            <a:ext cx="414632" cy="17443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8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</a:t>
            </a:r>
            <a:r>
              <a:rPr lang="ko-KR" altLang="en-US" dirty="0"/>
              <a:t> </a:t>
            </a:r>
            <a:r>
              <a:rPr lang="en-US" altLang="ko-KR" dirty="0"/>
              <a:t>normal?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be</a:t>
            </a:r>
          </a:p>
          <a:p>
            <a:pPr marL="0" indent="0">
              <a:buNone/>
            </a:pPr>
            <a:r>
              <a:rPr lang="en-US" altLang="ko-KR" dirty="0"/>
              <a:t>go</a:t>
            </a:r>
          </a:p>
          <a:p>
            <a:pPr marL="0" indent="0">
              <a:buNone/>
            </a:pPr>
            <a:r>
              <a:rPr lang="en-US" altLang="ko-KR" dirty="0"/>
              <a:t>break</a:t>
            </a:r>
          </a:p>
          <a:p>
            <a:pPr marL="0" indent="0">
              <a:buNone/>
            </a:pPr>
            <a:r>
              <a:rPr lang="en-US" altLang="ko-KR" dirty="0"/>
              <a:t>buy</a:t>
            </a:r>
          </a:p>
          <a:p>
            <a:pPr marL="0" indent="0">
              <a:buNone/>
            </a:pPr>
            <a:r>
              <a:rPr lang="en-US" altLang="ko-KR" dirty="0"/>
              <a:t>choose</a:t>
            </a:r>
          </a:p>
          <a:p>
            <a:pPr marL="0" indent="0">
              <a:buNone/>
            </a:pPr>
            <a:r>
              <a:rPr lang="en-US" altLang="ko-KR" dirty="0"/>
              <a:t>come</a:t>
            </a:r>
          </a:p>
          <a:p>
            <a:pPr marL="0" indent="0">
              <a:buNone/>
            </a:pPr>
            <a:r>
              <a:rPr lang="en-US" altLang="ko-KR" dirty="0"/>
              <a:t>do</a:t>
            </a:r>
          </a:p>
          <a:p>
            <a:pPr marL="0" indent="0">
              <a:buNone/>
            </a:pPr>
            <a:r>
              <a:rPr lang="en-US" altLang="ko-KR" dirty="0"/>
              <a:t>draw</a:t>
            </a:r>
          </a:p>
          <a:p>
            <a:pPr marL="0" indent="0">
              <a:buNone/>
            </a:pPr>
            <a:r>
              <a:rPr lang="en-US" altLang="ko-KR" dirty="0"/>
              <a:t>eat</a:t>
            </a:r>
          </a:p>
          <a:p>
            <a:pPr marL="0" indent="0">
              <a:buNone/>
            </a:pPr>
            <a:r>
              <a:rPr lang="en-US" altLang="ko-KR" dirty="0"/>
              <a:t>fall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Was/were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went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broke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bought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chose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came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did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drew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ate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fell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give</a:t>
            </a:r>
          </a:p>
          <a:p>
            <a:pPr marL="0" indent="0">
              <a:buNone/>
            </a:pPr>
            <a:r>
              <a:rPr lang="en-US" altLang="ko-KR" dirty="0"/>
              <a:t>know</a:t>
            </a:r>
          </a:p>
          <a:p>
            <a:pPr marL="0" indent="0">
              <a:buNone/>
            </a:pPr>
            <a:r>
              <a:rPr lang="en-US" altLang="ko-KR" dirty="0"/>
              <a:t>see</a:t>
            </a:r>
          </a:p>
          <a:p>
            <a:pPr marL="0" indent="0">
              <a:buNone/>
            </a:pPr>
            <a:r>
              <a:rPr lang="en-US" altLang="ko-KR" dirty="0"/>
              <a:t>drink</a:t>
            </a:r>
          </a:p>
          <a:p>
            <a:pPr marL="0" indent="0">
              <a:buNone/>
            </a:pPr>
            <a:r>
              <a:rPr lang="en-US" altLang="ko-KR" dirty="0"/>
              <a:t>sing</a:t>
            </a:r>
          </a:p>
          <a:p>
            <a:pPr marL="0" indent="0">
              <a:buNone/>
            </a:pPr>
            <a:r>
              <a:rPr lang="en-US" altLang="ko-KR" dirty="0"/>
              <a:t>speak</a:t>
            </a:r>
          </a:p>
          <a:p>
            <a:pPr marL="0" indent="0">
              <a:buNone/>
            </a:pPr>
            <a:r>
              <a:rPr lang="en-US" altLang="ko-KR" dirty="0"/>
              <a:t>take</a:t>
            </a:r>
          </a:p>
          <a:p>
            <a:pPr marL="0" indent="0">
              <a:buNone/>
            </a:pPr>
            <a:r>
              <a:rPr lang="en-US" altLang="ko-KR" dirty="0"/>
              <a:t>wear</a:t>
            </a:r>
          </a:p>
          <a:p>
            <a:pPr marL="0" indent="0">
              <a:buNone/>
            </a:pPr>
            <a:r>
              <a:rPr lang="en-US" altLang="ko-KR" dirty="0"/>
              <a:t>write</a:t>
            </a:r>
          </a:p>
          <a:p>
            <a:pPr marL="0" indent="0">
              <a:buNone/>
            </a:pPr>
            <a:r>
              <a:rPr lang="en-US" altLang="ko-KR" dirty="0"/>
              <a:t>…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Gave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Knew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Saw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Drank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Sang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Spoke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Took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Wore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Wrote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495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 adventure time singing marceline princess bubblegu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8" y="2247900"/>
            <a:ext cx="4486852" cy="25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 love life adventure time lovely univers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5" y="2247899"/>
            <a:ext cx="4097618" cy="25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3440" y="1099066"/>
            <a:ext cx="34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What did she do?</a:t>
            </a:r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973149" y="1101978"/>
            <a:ext cx="3280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What did he do?</a:t>
            </a:r>
            <a:endParaRPr lang="ko-KR" altLang="en-US" sz="3600" dirty="0"/>
          </a:p>
        </p:txBody>
      </p:sp>
      <p:sp>
        <p:nvSpPr>
          <p:cNvPr id="9" name="아래쪽 화살표 8"/>
          <p:cNvSpPr/>
          <p:nvPr/>
        </p:nvSpPr>
        <p:spPr>
          <a:xfrm rot="1662660">
            <a:off x="1975822" y="1602838"/>
            <a:ext cx="414632" cy="11299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6844" y="5275861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Sing </a:t>
            </a:r>
            <a:r>
              <a:rPr lang="en-US" altLang="ko-KR" sz="3200" dirty="0">
                <a:sym typeface="Wingdings" panose="05000000000000000000" pitchFamily="2" charset="2"/>
              </a:rPr>
              <a:t> sang</a:t>
            </a:r>
            <a:endParaRPr lang="ko-KR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00748" y="5277975"/>
            <a:ext cx="2452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wear </a:t>
            </a:r>
            <a:r>
              <a:rPr lang="en-US" altLang="ko-KR" sz="3200" dirty="0">
                <a:sym typeface="Wingdings" panose="05000000000000000000" pitchFamily="2" charset="2"/>
              </a:rPr>
              <a:t> wore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420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04448" y="4581128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62" name="Rectangle 61"/>
          <p:cNvSpPr/>
          <p:nvPr/>
        </p:nvSpPr>
        <p:spPr>
          <a:xfrm>
            <a:off x="-2514600" y="8382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</a:t>
            </a:r>
          </a:p>
          <a:p>
            <a:r>
              <a:rPr lang="en-US" dirty="0"/>
              <a:t>Play</a:t>
            </a:r>
          </a:p>
          <a:p>
            <a:r>
              <a:rPr lang="en-US" dirty="0"/>
              <a:t>Watch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Borrow</a:t>
            </a:r>
          </a:p>
          <a:p>
            <a:r>
              <a:rPr lang="en-US" dirty="0"/>
              <a:t>Eat</a:t>
            </a:r>
          </a:p>
          <a:p>
            <a:r>
              <a:rPr lang="en-US" dirty="0"/>
              <a:t>Make</a:t>
            </a:r>
          </a:p>
          <a:p>
            <a:r>
              <a:rPr lang="en-US" dirty="0"/>
              <a:t>Buy</a:t>
            </a:r>
          </a:p>
          <a:p>
            <a:r>
              <a:rPr lang="en-US" dirty="0"/>
              <a:t>Take a picture</a:t>
            </a:r>
          </a:p>
          <a:p>
            <a:r>
              <a:rPr lang="en-US" dirty="0"/>
              <a:t>Ask </a:t>
            </a:r>
          </a:p>
        </p:txBody>
      </p:sp>
      <p:pic>
        <p:nvPicPr>
          <p:cNvPr id="109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063" y="1341438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11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863" y="2925614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13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863" y="4725814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15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863" y="6309990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17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340768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19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1340768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21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04448" y="1340768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23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996952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25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996952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27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996952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29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04448" y="2996952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31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4725144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33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725144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35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4725144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37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6309320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41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6309320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43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6309320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45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04448" y="6237312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150" name="Picture 6" descr="redx">
            <a:hlinkClick r:id="" action="ppaction://noaction"/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268760"/>
            <a:ext cx="357187" cy="357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2" name="TextBox 1"/>
          <p:cNvSpPr txBox="1"/>
          <p:nvPr/>
        </p:nvSpPr>
        <p:spPr>
          <a:xfrm>
            <a:off x="179512" y="404036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go</a:t>
            </a:r>
            <a:endParaRPr lang="ko-KR" alt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1943621" y="468868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be</a:t>
            </a:r>
            <a:endParaRPr lang="ko-KR" alt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3707903" y="490869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buy</a:t>
            </a:r>
            <a:endParaRPr lang="ko-KR" alt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5508104" y="567804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gave</a:t>
            </a:r>
            <a:endParaRPr lang="ko-KR" alt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7308304" y="579172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came</a:t>
            </a:r>
            <a:endParaRPr lang="ko-KR" altLang="en-US" sz="3200" dirty="0"/>
          </a:p>
        </p:txBody>
      </p:sp>
      <p:sp>
        <p:nvSpPr>
          <p:cNvPr id="48" name="TextBox 47"/>
          <p:cNvSpPr txBox="1"/>
          <p:nvPr/>
        </p:nvSpPr>
        <p:spPr>
          <a:xfrm>
            <a:off x="179512" y="2169966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come</a:t>
            </a:r>
            <a:endParaRPr lang="ko-KR" alt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1943621" y="2234798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sing</a:t>
            </a:r>
            <a:endParaRPr lang="ko-KR" altLang="en-US" sz="3200" dirty="0"/>
          </a:p>
        </p:txBody>
      </p:sp>
      <p:sp>
        <p:nvSpPr>
          <p:cNvPr id="50" name="TextBox 49"/>
          <p:cNvSpPr txBox="1"/>
          <p:nvPr/>
        </p:nvSpPr>
        <p:spPr>
          <a:xfrm>
            <a:off x="3707903" y="2256799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give</a:t>
            </a:r>
            <a:endParaRPr lang="ko-KR" altLang="en-US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5508104" y="2333734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saw</a:t>
            </a:r>
            <a:endParaRPr lang="ko-KR" alt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7308304" y="2345102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see</a:t>
            </a:r>
            <a:endParaRPr lang="ko-KR" alt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79512" y="3700522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was</a:t>
            </a:r>
            <a:endParaRPr lang="ko-KR" alt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1943621" y="3765354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eat</a:t>
            </a:r>
            <a:endParaRPr lang="ko-KR" alt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3707903" y="3787355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went</a:t>
            </a:r>
            <a:endParaRPr lang="ko-KR" alt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5508104" y="3864290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fall</a:t>
            </a:r>
            <a:endParaRPr lang="ko-KR" altLang="en-US" sz="3200" dirty="0"/>
          </a:p>
        </p:txBody>
      </p:sp>
      <p:sp>
        <p:nvSpPr>
          <p:cNvPr id="57" name="TextBox 56"/>
          <p:cNvSpPr txBox="1"/>
          <p:nvPr/>
        </p:nvSpPr>
        <p:spPr>
          <a:xfrm>
            <a:off x="7308304" y="3875658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ate</a:t>
            </a:r>
            <a:endParaRPr lang="ko-KR" alt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179512" y="5305916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sang</a:t>
            </a:r>
            <a:endParaRPr lang="ko-KR" altLang="en-US" sz="3200" dirty="0"/>
          </a:p>
        </p:txBody>
      </p:sp>
      <p:sp>
        <p:nvSpPr>
          <p:cNvPr id="59" name="TextBox 58"/>
          <p:cNvSpPr txBox="1"/>
          <p:nvPr/>
        </p:nvSpPr>
        <p:spPr>
          <a:xfrm>
            <a:off x="1943621" y="5370748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took</a:t>
            </a:r>
            <a:endParaRPr lang="ko-KR" alt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3707903" y="5392749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bought</a:t>
            </a:r>
            <a:endParaRPr lang="ko-KR" alt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5508104" y="5469684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take</a:t>
            </a:r>
            <a:endParaRPr lang="ko-KR" altLang="en-US" sz="3200" dirty="0"/>
          </a:p>
        </p:txBody>
      </p:sp>
      <p:sp>
        <p:nvSpPr>
          <p:cNvPr id="63" name="TextBox 62"/>
          <p:cNvSpPr txBox="1"/>
          <p:nvPr/>
        </p:nvSpPr>
        <p:spPr>
          <a:xfrm>
            <a:off x="7308304" y="5481052"/>
            <a:ext cx="169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fell</a:t>
            </a:r>
            <a:endParaRPr lang="ko-KR" altLang="en-US" sz="3200" dirty="0"/>
          </a:p>
        </p:txBody>
      </p:sp>
      <p:sp>
        <p:nvSpPr>
          <p:cNvPr id="107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272213" y="3501008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O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10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943621" y="188640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B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12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79512" y="1844824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F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14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79512" y="3501008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K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16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79512" y="5112023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P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18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707904" y="188640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C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0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508104" y="188640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D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2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08304" y="188640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E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4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979712" y="1844824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G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6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743821" y="1844824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H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8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508104" y="1844824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I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0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308304" y="1844824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J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2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979712" y="3501008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L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6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507930" y="3501008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N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8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979712" y="5112023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Q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2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743821" y="5112023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R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4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507930" y="5112023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S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6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7272213" y="5112023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T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51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79512" y="188640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A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4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743821" y="3501008"/>
            <a:ext cx="1692275" cy="15573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GB" altLang="ko-K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M</a:t>
            </a:r>
            <a:endParaRPr lang="en-US" altLang="ko-KR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730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224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5" fill="hold">
                      <p:stCondLst>
                        <p:cond delay="0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10" grpId="0" animBg="1"/>
      <p:bldP spid="110" grpId="1" animBg="1"/>
      <p:bldP spid="112" grpId="0" animBg="1"/>
      <p:bldP spid="112" grpId="1" animBg="1"/>
      <p:bldP spid="114" grpId="0" animBg="1"/>
      <p:bldP spid="114" grpId="1" animBg="1"/>
      <p:bldP spid="116" grpId="0" animBg="1"/>
      <p:bldP spid="116" grpId="1" animBg="1"/>
      <p:bldP spid="118" grpId="0" animBg="1"/>
      <p:bldP spid="118" grpId="1" animBg="1"/>
      <p:bldP spid="120" grpId="0" animBg="1"/>
      <p:bldP spid="120" grpId="1" animBg="1"/>
      <p:bldP spid="122" grpId="0" animBg="1"/>
      <p:bldP spid="122" grpId="1" animBg="1"/>
      <p:bldP spid="124" grpId="0" animBg="1"/>
      <p:bldP spid="124" grpId="1" animBg="1"/>
      <p:bldP spid="126" grpId="0" animBg="1"/>
      <p:bldP spid="126" grpId="1" animBg="1"/>
      <p:bldP spid="128" grpId="0" animBg="1"/>
      <p:bldP spid="128" grpId="1" animBg="1"/>
      <p:bldP spid="130" grpId="0" animBg="1"/>
      <p:bldP spid="130" grpId="1" animBg="1"/>
      <p:bldP spid="132" grpId="0" animBg="1"/>
      <p:bldP spid="132" grpId="1" animBg="1"/>
      <p:bldP spid="136" grpId="0" animBg="1"/>
      <p:bldP spid="136" grpId="1" animBg="1"/>
      <p:bldP spid="138" grpId="0" animBg="1"/>
      <p:bldP spid="138" grpId="1" animBg="1"/>
      <p:bldP spid="142" grpId="0" animBg="1"/>
      <p:bldP spid="142" grpId="1" animBg="1"/>
      <p:bldP spid="144" grpId="0" animBg="1"/>
      <p:bldP spid="144" grpId="1" animBg="1"/>
      <p:bldP spid="146" grpId="0" animBg="1"/>
      <p:bldP spid="146" grpId="1" animBg="1"/>
      <p:bldP spid="151" grpId="0" animBg="1"/>
      <p:bldP spid="151" grpId="1" animBg="1"/>
      <p:bldP spid="134" grpId="0" animBg="1"/>
      <p:bldP spid="13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 use past to tell a story.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15837" y="3212233"/>
            <a:ext cx="4840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What did you do </a:t>
            </a:r>
            <a:r>
              <a:rPr lang="en-US" altLang="ko-KR" sz="3200" dirty="0">
                <a:solidFill>
                  <a:schemeClr val="accent6"/>
                </a:solidFill>
              </a:rPr>
              <a:t>yesterday</a:t>
            </a:r>
            <a:r>
              <a:rPr lang="en-US" altLang="ko-KR" sz="32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046" y="1868343"/>
            <a:ext cx="553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What did you do </a:t>
            </a:r>
            <a:r>
              <a:rPr lang="en-US" altLang="ko-KR" sz="3200" dirty="0">
                <a:solidFill>
                  <a:schemeClr val="accent6"/>
                </a:solidFill>
              </a:rPr>
              <a:t>this morning </a:t>
            </a:r>
            <a:r>
              <a:rPr lang="en-US" altLang="ko-KR" sz="32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2429" y="4052345"/>
            <a:ext cx="500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What did Anna do in </a:t>
            </a:r>
            <a:r>
              <a:rPr lang="en-US" altLang="ko-KR" sz="3200" dirty="0">
                <a:solidFill>
                  <a:schemeClr val="accent6"/>
                </a:solidFill>
              </a:rPr>
              <a:t>Frozen</a:t>
            </a:r>
            <a:r>
              <a:rPr lang="en-US" altLang="ko-KR" sz="3200" dirty="0"/>
              <a:t>?</a:t>
            </a:r>
          </a:p>
        </p:txBody>
      </p:sp>
      <p:pic>
        <p:nvPicPr>
          <p:cNvPr id="22530" name="Picture 2" descr="Image result for anna froz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991" y="4637120"/>
            <a:ext cx="2753591" cy="222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775</Words>
  <Application>Microsoft Office PowerPoint</Application>
  <PresentationFormat>On-screen Show (4:3)</PresentationFormat>
  <Paragraphs>245</Paragraphs>
  <Slides>36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맑은 고딕</vt:lpstr>
      <vt:lpstr>MD이솝체</vt:lpstr>
      <vt:lpstr>Arial</vt:lpstr>
      <vt:lpstr>Berlin Sans FB</vt:lpstr>
      <vt:lpstr>Calibri</vt:lpstr>
      <vt:lpstr>Calibri Light</vt:lpstr>
      <vt:lpstr>Wingdings</vt:lpstr>
      <vt:lpstr>Office Theme</vt:lpstr>
      <vt:lpstr>Past tense / fairy tales</vt:lpstr>
      <vt:lpstr>outline</vt:lpstr>
      <vt:lpstr>PowerPoint Presentation</vt:lpstr>
      <vt:lpstr>PowerPoint Presentation</vt:lpstr>
      <vt:lpstr>PowerPoint Presentation</vt:lpstr>
      <vt:lpstr>Not normal?</vt:lpstr>
      <vt:lpstr>PowerPoint Presentation</vt:lpstr>
      <vt:lpstr>PowerPoint Presentation</vt:lpstr>
      <vt:lpstr>We use past to tell a story.</vt:lpstr>
      <vt:lpstr>What happened in the story of “The Farmer and the Gold Duck”?</vt:lpstr>
      <vt:lpstr>Once upon a time, there is a farmer.</vt:lpstr>
      <vt:lpstr>He save money and buy a duck.</vt:lpstr>
      <vt:lpstr>The duck make gold eggs.</vt:lpstr>
      <vt:lpstr>The man think “I can be rich!”</vt:lpstr>
      <vt:lpstr>They use many gold eggs.</vt:lpstr>
      <vt:lpstr>His wife say “The duck is gold! We should kill him.”</vt:lpstr>
      <vt:lpstr>They kill the duck. He is not gold. </vt:lpstr>
      <vt:lpstr>They lose the gold eggs. There are no more eggs.</vt:lpstr>
      <vt:lpstr>The farmer and his wife are sad.</vt:lpstr>
      <vt:lpstr>Moral : a story lesson</vt:lpstr>
      <vt:lpstr>Fairy tale quiz</vt:lpstr>
      <vt:lpstr>PowerPoint Presentation</vt:lpstr>
      <vt:lpstr>Make the story. (10)</vt:lpstr>
      <vt:lpstr>Correct! (+10 x 2)</vt:lpstr>
      <vt:lpstr>PowerPoint Presentation</vt:lpstr>
      <vt:lpstr>Make the story. +10</vt:lpstr>
      <vt:lpstr>Correct! (+10 x 3)</vt:lpstr>
      <vt:lpstr>PowerPoint Presentation</vt:lpstr>
      <vt:lpstr>Make the story. +10</vt:lpstr>
      <vt:lpstr>Correct! (+10 x 3)</vt:lpstr>
      <vt:lpstr>PowerPoint Presentation</vt:lpstr>
      <vt:lpstr>Make the story. +10</vt:lpstr>
      <vt:lpstr>Correct! (+10 x 3)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Gabrielle Gaulin</dc:creator>
  <cp:lastModifiedBy>Gabrielle Gaulin</cp:lastModifiedBy>
  <cp:revision>53</cp:revision>
  <cp:lastPrinted>2017-06-14T00:49:38Z</cp:lastPrinted>
  <dcterms:created xsi:type="dcterms:W3CDTF">2017-06-13T13:14:46Z</dcterms:created>
  <dcterms:modified xsi:type="dcterms:W3CDTF">2018-01-10T22:05:34Z</dcterms:modified>
</cp:coreProperties>
</file>